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68" r:id="rId2"/>
    <p:sldId id="258" r:id="rId3"/>
    <p:sldId id="259" r:id="rId4"/>
    <p:sldId id="260" r:id="rId5"/>
    <p:sldId id="273" r:id="rId6"/>
    <p:sldId id="272" r:id="rId7"/>
    <p:sldId id="261" r:id="rId8"/>
    <p:sldId id="269" r:id="rId9"/>
    <p:sldId id="270" r:id="rId10"/>
    <p:sldId id="263" r:id="rId11"/>
    <p:sldId id="264" r:id="rId12"/>
    <p:sldId id="271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0" d="100"/>
          <a:sy n="70" d="100"/>
        </p:scale>
        <p:origin x="53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airs\Desktop\final_project_rice_sen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000" b="1"/>
              <a:t>Batch size sensitivity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Validation accuracy</c:v>
                </c:pt>
              </c:strCache>
            </c:strRef>
          </c:tx>
          <c:spPr>
            <a:solidFill>
              <a:schemeClr val="tx2">
                <a:lumMod val="50000"/>
                <a:lumOff val="50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-0.2763808282046641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>
                <c:manualLayout>
                  <c:x val="8.5769177988197533E-3"/>
                  <c:y val="-0.2614143531088786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t" anchorCtr="0">
                  <a:spAutoFit/>
                </a:bodyPr>
                <a:lstStyle/>
                <a:p>
                  <a:pPr>
                    <a:defRPr sz="14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6.6180038013980242E-3"/>
                  <c:y val="-0.2733875331855069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32</c:v>
                </c:pt>
                <c:pt idx="1">
                  <c:v>64</c:v>
                </c:pt>
                <c:pt idx="2">
                  <c:v>128</c:v>
                </c:pt>
              </c:numCache>
            </c:numRef>
          </c:cat>
          <c:val>
            <c:numRef>
              <c:f>Sheet1!$B$2:$B$4</c:f>
              <c:numCache>
                <c:formatCode>0%</c:formatCode>
                <c:ptCount val="3"/>
                <c:pt idx="0">
                  <c:v>0.63200000000000001</c:v>
                </c:pt>
                <c:pt idx="1">
                  <c:v>0.63200000000000001</c:v>
                </c:pt>
                <c:pt idx="2">
                  <c:v>0.64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100"/>
        <c:axId val="567967640"/>
        <c:axId val="567968032"/>
      </c:barChart>
      <c:catAx>
        <c:axId val="567967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/>
                  <a:t>Batch Size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68032"/>
        <c:crosses val="autoZero"/>
        <c:auto val="1"/>
        <c:lblAlgn val="ctr"/>
        <c:lblOffset val="100"/>
        <c:noMultiLvlLbl val="0"/>
      </c:catAx>
      <c:valAx>
        <c:axId val="567968032"/>
        <c:scaling>
          <c:orientation val="minMax"/>
          <c:max val="1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b="1" dirty="0"/>
                  <a:t>Validation accuracy %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9676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F93605-0C0C-4258-9724-5F2F9BB3BC90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FFE7F-C917-439A-8026-3D301EB5CC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998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F31B3D-E4E3-4A80-AB70-C5564C267266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B30D-C07A-425B-A90C-BA7BEB1910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190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4245434"/>
            <a:ext cx="8686800" cy="1464906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731795"/>
            <a:ext cx="8686800" cy="440405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bg1"/>
                </a:solidFill>
                <a:effectLst>
                  <a:outerShdw blurRad="63500" algn="ctr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457200"/>
            <a:ext cx="1828800" cy="57197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457200"/>
            <a:ext cx="7955280" cy="57197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9848" y="4242816"/>
            <a:ext cx="8686800" cy="146304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799" y="5733288"/>
            <a:ext cx="8686800" cy="438912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904999"/>
            <a:ext cx="4800600" cy="4271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4600" y="1772815"/>
            <a:ext cx="4800600" cy="737121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4600" y="2509937"/>
            <a:ext cx="4800600" cy="36622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0672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457200"/>
            <a:ext cx="5410201" cy="5715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760" y="3093099"/>
            <a:ext cx="4663440" cy="18288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0" y="0"/>
            <a:ext cx="6096000" cy="685800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42760" y="4983480"/>
            <a:ext cx="4663440" cy="118872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457518"/>
            <a:ext cx="10058400" cy="11887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905001"/>
            <a:ext cx="100584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680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37CC0096-1860-4642-9CD2-0079EA5E7CD1}" type="datetimeFigureOut">
              <a:rPr lang="en-US" smtClean="0"/>
              <a:pPr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2849" y="6400800"/>
            <a:ext cx="7315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27920" y="6400800"/>
            <a:ext cx="109728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5"/>
        </a:buClr>
        <a:buSzPct val="9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accent5"/>
        </a:buClr>
        <a:buSzPct val="9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SzPct val="9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5544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7830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40280" indent="-137160" algn="l" defTabSz="914400" rtl="0" eaLnBrk="1" latinLnBrk="0" hangingPunct="1">
        <a:lnSpc>
          <a:spcPct val="90000"/>
        </a:lnSpc>
        <a:spcBef>
          <a:spcPts val="600"/>
        </a:spcBef>
        <a:buClr>
          <a:schemeClr val="accent5"/>
        </a:buClr>
        <a:buSzPct val="90000"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iii/how-to-tune-hyper-parameters-in-deep-learning-a0fa4bc1d782" TargetMode="Externa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towardsdatascience.com/guide-to-choosing-hyperparameters-for-your-neural-networks-38244e87dafe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3602736"/>
            <a:ext cx="11301984" cy="2107604"/>
          </a:xfrm>
        </p:spPr>
        <p:txBody>
          <a:bodyPr/>
          <a:lstStyle/>
          <a:p>
            <a:r>
              <a:rPr lang="en-US" dirty="0" smtClean="0"/>
              <a:t>FINAL PROJECT</a:t>
            </a:r>
            <a:br>
              <a:rPr lang="en-US" dirty="0" smtClean="0"/>
            </a:br>
            <a:r>
              <a:rPr lang="en-US" dirty="0" smtClean="0"/>
              <a:t>Image recognition- Flowers dataset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" y="5832379"/>
            <a:ext cx="8686800" cy="102562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Ahmed </a:t>
            </a:r>
            <a:r>
              <a:rPr lang="en-US" dirty="0" err="1"/>
              <a:t>Lotfy</a:t>
            </a:r>
            <a:endParaRPr lang="en-US" dirty="0"/>
          </a:p>
          <a:p>
            <a:r>
              <a:rPr lang="en-US" dirty="0" smtClean="0"/>
              <a:t>Brock </a:t>
            </a:r>
            <a:r>
              <a:rPr lang="en-US" dirty="0" err="1"/>
              <a:t>K</a:t>
            </a:r>
            <a:r>
              <a:rPr lang="en-US" dirty="0" err="1" smtClean="0"/>
              <a:t>anjicai</a:t>
            </a:r>
            <a:endParaRPr lang="en-US" dirty="0" smtClean="0"/>
          </a:p>
          <a:p>
            <a:r>
              <a:rPr lang="en-US" dirty="0" smtClean="0"/>
              <a:t>Shanker Nair</a:t>
            </a:r>
          </a:p>
        </p:txBody>
      </p:sp>
    </p:spTree>
    <p:extLst>
      <p:ext uri="{BB962C8B-B14F-4D97-AF65-F5344CB8AC3E}">
        <p14:creationId xmlns:p14="http://schemas.microsoft.com/office/powerpoint/2010/main" val="237011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1421" y="213151"/>
            <a:ext cx="10058400" cy="80499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Hyper tuning</a:t>
            </a:r>
            <a:br>
              <a:rPr lang="en-US" dirty="0" smtClean="0"/>
            </a:br>
            <a:r>
              <a:rPr lang="en-US" dirty="0" smtClean="0"/>
              <a:t>Parameter: Epoch</a:t>
            </a:r>
            <a:endParaRPr lang="en-US" dirty="0"/>
          </a:p>
        </p:txBody>
      </p:sp>
      <p:pic>
        <p:nvPicPr>
          <p:cNvPr id="7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21" y="1923998"/>
            <a:ext cx="3537205" cy="4687114"/>
          </a:xfrm>
          <a:ln>
            <a:solidFill>
              <a:schemeClr val="tx1"/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961" y="1923998"/>
            <a:ext cx="3439345" cy="46871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640" y="1923998"/>
            <a:ext cx="4023360" cy="483049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890015" y="1432423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Epochs = 8</a:t>
            </a:r>
            <a:endParaRPr lang="en-US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4617719" y="1432422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Epochs = 10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03527" y="1432421"/>
            <a:ext cx="2721543" cy="46166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/>
              <a:t>Epochs = </a:t>
            </a:r>
            <a:r>
              <a:rPr lang="en-US" dirty="0" smtClean="0"/>
              <a:t>16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173793" y="1307590"/>
            <a:ext cx="9144" cy="54469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7983472" y="1307591"/>
            <a:ext cx="9144" cy="5446901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329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" y="82614"/>
            <a:ext cx="10058400" cy="1060386"/>
          </a:xfrm>
        </p:spPr>
        <p:txBody>
          <a:bodyPr>
            <a:normAutofit fontScale="90000"/>
          </a:bodyPr>
          <a:lstStyle/>
          <a:p>
            <a:r>
              <a:rPr lang="en-US" dirty="0"/>
              <a:t>Hyper tuning</a:t>
            </a:r>
            <a:br>
              <a:rPr lang="en-US" dirty="0"/>
            </a:br>
            <a:r>
              <a:rPr lang="en-US" dirty="0"/>
              <a:t>Parameter: </a:t>
            </a:r>
            <a:r>
              <a:rPr lang="en-US" dirty="0" smtClean="0"/>
              <a:t>Batch Size</a:t>
            </a:r>
            <a:endParaRPr lang="en-US" dirty="0"/>
          </a:p>
        </p:txBody>
      </p:sp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2227886"/>
              </p:ext>
            </p:extLst>
          </p:nvPr>
        </p:nvGraphicFramePr>
        <p:xfrm>
          <a:off x="4709160" y="1645920"/>
          <a:ext cx="7403592" cy="42428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Content Placeholder 2"/>
          <p:cNvSpPr txBox="1">
            <a:spLocks/>
          </p:cNvSpPr>
          <p:nvPr/>
        </p:nvSpPr>
        <p:spPr>
          <a:xfrm>
            <a:off x="941831" y="2340864"/>
            <a:ext cx="3227833" cy="234086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smtClean="0"/>
              <a:t>Learning Rate</a:t>
            </a:r>
            <a:endParaRPr lang="en-US" i="1" smtClean="0"/>
          </a:p>
          <a:p>
            <a:r>
              <a:rPr lang="en-US" b="1" i="1" smtClean="0"/>
              <a:t>Batch Size</a:t>
            </a:r>
            <a:endParaRPr lang="en-US" i="1" smtClean="0"/>
          </a:p>
          <a:p>
            <a:r>
              <a:rPr lang="en-US" b="1" i="1" smtClean="0"/>
              <a:t>Momentum</a:t>
            </a:r>
            <a:endParaRPr lang="en-US" i="1" smtClean="0"/>
          </a:p>
          <a:p>
            <a:r>
              <a:rPr lang="en-US" b="1" i="1" smtClean="0"/>
              <a:t>Weight Decay</a:t>
            </a:r>
          </a:p>
          <a:p>
            <a:endParaRPr lang="en-US" dirty="0"/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77724" y="5797296"/>
            <a:ext cx="12035028" cy="118872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hlinkClick r:id="rId3"/>
              </a:rPr>
              <a:t>https://medium.com/@aiii/how-to-tune-hyper-parameters-in-deep-learning-a0fa4bc1d782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https://towardsdatascience.com/guide-to-choosing-hyperparameters-for-your-neural-networks-38244e87dafe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08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392" y="128016"/>
            <a:ext cx="10058400" cy="786384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6136" y="1164337"/>
            <a:ext cx="11478768" cy="4267200"/>
          </a:xfrm>
        </p:spPr>
        <p:txBody>
          <a:bodyPr/>
          <a:lstStyle/>
          <a:p>
            <a:r>
              <a:rPr lang="en-US" dirty="0" smtClean="0"/>
              <a:t>A good understanding of the basics of ML will help tweak several online sources to the use case</a:t>
            </a:r>
          </a:p>
          <a:p>
            <a:r>
              <a:rPr lang="en-US" dirty="0" smtClean="0"/>
              <a:t>Error in predicting certain flower classes was mitigated with the final trained model which was further refined with the users dataset.  Option #, although with a validation accuracy of only 65% is predicting random internet images as testing with the main model.</a:t>
            </a:r>
          </a:p>
          <a:p>
            <a:r>
              <a:rPr lang="en-US" dirty="0" smtClean="0"/>
              <a:t>Improvements that can be made:</a:t>
            </a:r>
          </a:p>
          <a:p>
            <a:pPr lvl="1"/>
            <a:r>
              <a:rPr lang="en-US" dirty="0" smtClean="0"/>
              <a:t>Drop feature is available instead of browse and will be a good feature to try</a:t>
            </a:r>
          </a:p>
          <a:p>
            <a:pPr lvl="1"/>
            <a:r>
              <a:rPr lang="en-US" dirty="0" smtClean="0"/>
              <a:t>Run more images on model #2 and try if it will break and further improve model #2 with  </a:t>
            </a:r>
            <a:r>
              <a:rPr lang="en-US" dirty="0" err="1" smtClean="0"/>
              <a:t>hyperas</a:t>
            </a:r>
            <a:r>
              <a:rPr lang="en-US" dirty="0" smtClean="0"/>
              <a:t> and also manual tuning to understand the cause and effect.</a:t>
            </a:r>
          </a:p>
        </p:txBody>
      </p:sp>
    </p:spTree>
    <p:extLst>
      <p:ext uri="{BB962C8B-B14F-4D97-AF65-F5344CB8AC3E}">
        <p14:creationId xmlns:p14="http://schemas.microsoft.com/office/powerpoint/2010/main" val="123153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 demo</a:t>
            </a:r>
            <a:endParaRPr lang="en-US" dirty="0"/>
          </a:p>
          <a:p>
            <a:r>
              <a:rPr lang="en-US" dirty="0" smtClean="0"/>
              <a:t>Machine learning models applied</a:t>
            </a:r>
            <a:endParaRPr lang="en-US" dirty="0"/>
          </a:p>
          <a:p>
            <a:r>
              <a:rPr lang="en-US" dirty="0" smtClean="0"/>
              <a:t>App.py and </a:t>
            </a:r>
            <a:r>
              <a:rPr lang="en-US" dirty="0" err="1" smtClean="0"/>
              <a:t>config</a:t>
            </a:r>
            <a:endParaRPr lang="en-US" dirty="0" smtClean="0"/>
          </a:p>
          <a:p>
            <a:r>
              <a:rPr lang="en-US" dirty="0" smtClean="0"/>
              <a:t>Index.html and basic framework</a:t>
            </a:r>
          </a:p>
          <a:p>
            <a:r>
              <a:rPr lang="en-US" dirty="0" err="1" smtClean="0"/>
              <a:t>Heroku</a:t>
            </a:r>
            <a:r>
              <a:rPr lang="en-US" dirty="0" smtClean="0"/>
              <a:t> deployment</a:t>
            </a:r>
          </a:p>
          <a:p>
            <a:r>
              <a:rPr lang="en-US" dirty="0" smtClean="0"/>
              <a:t>Learnings and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536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set- Description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5976" y="2148841"/>
            <a:ext cx="4148328" cy="4267200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102 classes of flowers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40 to 250 images in each class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Unable to find dataset split into classes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47928" y="2148841"/>
            <a:ext cx="4148328" cy="4267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5 classes of flowers</a:t>
            </a:r>
          </a:p>
          <a:p>
            <a:pPr lvl="1"/>
            <a:r>
              <a:rPr lang="en-US" dirty="0" smtClean="0"/>
              <a:t>Daisy</a:t>
            </a:r>
          </a:p>
          <a:p>
            <a:pPr lvl="1"/>
            <a:r>
              <a:rPr lang="en-US" dirty="0" smtClean="0"/>
              <a:t>Dandelions</a:t>
            </a:r>
          </a:p>
          <a:p>
            <a:pPr lvl="1"/>
            <a:r>
              <a:rPr lang="en-US" dirty="0" smtClean="0"/>
              <a:t>Roses</a:t>
            </a:r>
          </a:p>
          <a:p>
            <a:pPr lvl="1"/>
            <a:r>
              <a:rPr lang="en-US" dirty="0" smtClean="0"/>
              <a:t>Sunflowers</a:t>
            </a:r>
          </a:p>
          <a:p>
            <a:pPr lvl="1"/>
            <a:r>
              <a:rPr lang="en-US" dirty="0" smtClean="0"/>
              <a:t>Tulips</a:t>
            </a:r>
          </a:p>
          <a:p>
            <a:pPr lvl="1"/>
            <a:endParaRPr lang="en-US" dirty="0"/>
          </a:p>
          <a:p>
            <a:r>
              <a:rPr lang="en-US" dirty="0" smtClean="0"/>
              <a:t>800 images in each class.</a:t>
            </a:r>
          </a:p>
          <a:p>
            <a:r>
              <a:rPr lang="en-US" dirty="0" smtClean="0"/>
              <a:t>~ 4000 images in the dataset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cxnSp>
        <p:nvCxnSpPr>
          <p:cNvPr id="7" name="Straight Connector 6"/>
          <p:cNvCxnSpPr/>
          <p:nvPr/>
        </p:nvCxnSpPr>
        <p:spPr>
          <a:xfrm>
            <a:off x="5871972" y="1882141"/>
            <a:ext cx="18288" cy="48006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734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112" y="0"/>
            <a:ext cx="10058400" cy="1188720"/>
          </a:xfrm>
        </p:spPr>
        <p:txBody>
          <a:bodyPr/>
          <a:lstStyle/>
          <a:p>
            <a:r>
              <a:rPr lang="en-US" dirty="0" smtClean="0"/>
              <a:t>Machine Learning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03192" y="3611880"/>
            <a:ext cx="3761232" cy="3099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u="sng" dirty="0" smtClean="0"/>
              <a:t>Model 2:</a:t>
            </a:r>
          </a:p>
          <a:p>
            <a:pPr>
              <a:buFontTx/>
              <a:buChar char="-"/>
            </a:pPr>
            <a:r>
              <a:rPr lang="en-US" dirty="0" smtClean="0"/>
              <a:t>3 Convolution blocks</a:t>
            </a:r>
          </a:p>
          <a:p>
            <a:pPr>
              <a:buFontTx/>
              <a:buChar char="-"/>
            </a:pPr>
            <a:r>
              <a:rPr lang="en-US" dirty="0" err="1" smtClean="0"/>
              <a:t>Relu</a:t>
            </a:r>
            <a:r>
              <a:rPr lang="en-US" dirty="0" smtClean="0"/>
              <a:t> activation function</a:t>
            </a:r>
          </a:p>
          <a:p>
            <a:pPr>
              <a:buFontTx/>
              <a:buChar char="-"/>
            </a:pPr>
            <a:r>
              <a:rPr lang="en-US" dirty="0" smtClean="0"/>
              <a:t>Adam optimizer</a:t>
            </a:r>
            <a:endParaRPr lang="en-US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41960" y="3611880"/>
            <a:ext cx="3761232" cy="296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 smtClean="0"/>
              <a:t>Model 1: Untrained</a:t>
            </a:r>
          </a:p>
          <a:p>
            <a:pPr marL="0" indent="0">
              <a:buFont typeface="Arial" pitchFamily="34" charset="0"/>
              <a:buNone/>
            </a:pPr>
            <a:r>
              <a:rPr lang="en-US" dirty="0" smtClean="0"/>
              <a:t>- 2 Dense layers</a:t>
            </a:r>
          </a:p>
          <a:p>
            <a:pPr>
              <a:buFontTx/>
              <a:buChar char="-"/>
            </a:pPr>
            <a:r>
              <a:rPr lang="en-US" dirty="0" err="1" smtClean="0"/>
              <a:t>Relu</a:t>
            </a:r>
            <a:r>
              <a:rPr lang="en-US" dirty="0" smtClean="0"/>
              <a:t> </a:t>
            </a:r>
            <a:r>
              <a:rPr lang="en-US" dirty="0"/>
              <a:t>activation </a:t>
            </a:r>
            <a:r>
              <a:rPr lang="en-US" dirty="0" smtClean="0"/>
              <a:t>function</a:t>
            </a:r>
          </a:p>
          <a:p>
            <a:pPr marL="0" indent="0">
              <a:buNone/>
            </a:pPr>
            <a:r>
              <a:rPr lang="en-US" dirty="0" smtClean="0"/>
              <a:t>----------------</a:t>
            </a:r>
          </a:p>
          <a:p>
            <a:pPr>
              <a:buFontTx/>
              <a:buChar char="-"/>
            </a:pPr>
            <a:r>
              <a:rPr lang="en-US" dirty="0" smtClean="0"/>
              <a:t>Normalization</a:t>
            </a: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59496" y="3611880"/>
            <a:ext cx="3761232" cy="32461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b="1" u="sng" dirty="0" smtClean="0"/>
              <a:t>Model 3: Trained</a:t>
            </a:r>
          </a:p>
          <a:p>
            <a:pPr>
              <a:buFontTx/>
              <a:buChar char="-"/>
            </a:pPr>
            <a:r>
              <a:rPr lang="en-US" dirty="0" err="1" smtClean="0"/>
              <a:t>Pretrained</a:t>
            </a:r>
            <a:r>
              <a:rPr lang="en-US" dirty="0" smtClean="0"/>
              <a:t> on the ImageNet DB</a:t>
            </a:r>
            <a:endParaRPr lang="en-US" dirty="0"/>
          </a:p>
          <a:p>
            <a:pPr>
              <a:buFontTx/>
              <a:buChar char="-"/>
            </a:pPr>
            <a:r>
              <a:rPr lang="en-US" dirty="0" smtClean="0"/>
              <a:t>Fine tune the model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itchFamily="34" charset="0"/>
              <a:buNone/>
            </a:pP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46888" y="1380744"/>
            <a:ext cx="2651760" cy="123110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Data Split:</a:t>
            </a:r>
          </a:p>
          <a:p>
            <a:r>
              <a:rPr lang="en-US" dirty="0" smtClean="0"/>
              <a:t>Train data: 	80%</a:t>
            </a:r>
          </a:p>
          <a:p>
            <a:r>
              <a:rPr lang="en-US" dirty="0" smtClean="0"/>
              <a:t>Validation data: 	10%</a:t>
            </a:r>
          </a:p>
          <a:p>
            <a:r>
              <a:rPr lang="en-US" dirty="0" smtClean="0"/>
              <a:t>Test data: 	10%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2997708" y="1851513"/>
            <a:ext cx="978408" cy="4846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78224" y="1598634"/>
            <a:ext cx="346557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Performance optimization:</a:t>
            </a:r>
          </a:p>
          <a:p>
            <a:r>
              <a:rPr lang="en-US" dirty="0" smtClean="0"/>
              <a:t>Cache</a:t>
            </a:r>
          </a:p>
          <a:p>
            <a:r>
              <a:rPr lang="en-US" dirty="0" err="1" smtClean="0"/>
              <a:t>prefetch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2064" y="2962656"/>
            <a:ext cx="7452360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Sequential Model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>
          <a:xfrm>
            <a:off x="8159496" y="2962655"/>
            <a:ext cx="3617976" cy="461665"/>
          </a:xfrm>
          <a:prstGeom prst="rect">
            <a:avLst/>
          </a:prstGeom>
          <a:solidFill>
            <a:schemeClr val="tx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Transfer Learning</a:t>
            </a:r>
            <a:endParaRPr lang="en-US" sz="2400" dirty="0"/>
          </a:p>
        </p:txBody>
      </p:sp>
      <p:sp>
        <p:nvSpPr>
          <p:cNvPr id="15" name="Right Arrow 14"/>
          <p:cNvSpPr/>
          <p:nvPr/>
        </p:nvSpPr>
        <p:spPr>
          <a:xfrm>
            <a:off x="7645908" y="1851513"/>
            <a:ext cx="978408" cy="484632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726424" y="1598634"/>
            <a:ext cx="3465576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u="sng" dirty="0" smtClean="0"/>
              <a:t>Parametric hyper tuning:</a:t>
            </a:r>
          </a:p>
          <a:p>
            <a:r>
              <a:rPr lang="en-US" dirty="0" smtClean="0"/>
              <a:t>Epochs</a:t>
            </a:r>
          </a:p>
          <a:p>
            <a:r>
              <a:rPr lang="en-US" dirty="0" smtClean="0"/>
              <a:t>Batch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50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76379"/>
            <a:ext cx="10058400" cy="722376"/>
          </a:xfrm>
        </p:spPr>
        <p:txBody>
          <a:bodyPr/>
          <a:lstStyle/>
          <a:p>
            <a:r>
              <a:rPr lang="en-US" dirty="0" smtClean="0"/>
              <a:t>Machine Learning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340174" y="649224"/>
            <a:ext cx="3624250" cy="6062472"/>
          </a:xfrm>
          <a:solidFill>
            <a:schemeClr val="tx2">
              <a:lumMod val="50000"/>
              <a:lumOff val="50000"/>
            </a:schemeClr>
          </a:solidFill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u="sng" dirty="0" smtClean="0"/>
              <a:t>Model 2: Untrained (Minor </a:t>
            </a:r>
            <a:r>
              <a:rPr lang="en-US" b="1" u="sng" dirty="0" err="1" smtClean="0"/>
              <a:t>Hypertuning</a:t>
            </a:r>
            <a:r>
              <a:rPr lang="en-US" b="1" u="sng" dirty="0" smtClean="0"/>
              <a:t>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8872" y="649224"/>
            <a:ext cx="4084320" cy="6144768"/>
          </a:xfrm>
          <a:prstGeom prst="rect">
            <a:avLst/>
          </a:prstGeom>
          <a:solidFill>
            <a:schemeClr val="accent2"/>
          </a:solidFill>
          <a:ln>
            <a:solidFill>
              <a:schemeClr val="tx2">
                <a:lumMod val="50000"/>
                <a:lumOff val="5000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b="1" u="sng" dirty="0" smtClean="0"/>
              <a:t>Model 1: Untrained</a:t>
            </a:r>
          </a:p>
          <a:p>
            <a:pPr marL="0" indent="0" algn="ctr">
              <a:buFont typeface="Arial" pitchFamily="34" charset="0"/>
              <a:buNone/>
            </a:pP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8159496" y="649224"/>
            <a:ext cx="3761232" cy="620877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18288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5544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7830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40280" indent="-13716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5"/>
              </a:buClr>
              <a:buSzPct val="9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u="sng" dirty="0"/>
              <a:t>Model </a:t>
            </a:r>
            <a:r>
              <a:rPr lang="en-US" b="1" u="sng" dirty="0" smtClean="0"/>
              <a:t>3: </a:t>
            </a:r>
            <a:r>
              <a:rPr lang="en-US" b="1" u="sng" dirty="0"/>
              <a:t>Untrained </a:t>
            </a:r>
            <a:r>
              <a:rPr lang="en-US" b="1" u="sng" dirty="0" smtClean="0"/>
              <a:t>  (Fine tuning</a:t>
            </a:r>
            <a:r>
              <a:rPr lang="en-US" b="1" u="sng" dirty="0"/>
              <a:t>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4" y="1075135"/>
            <a:ext cx="3849802" cy="269219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54" y="3870556"/>
            <a:ext cx="3849801" cy="2841140"/>
          </a:xfrm>
          <a:prstGeom prst="rect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174" y="1895452"/>
            <a:ext cx="3460674" cy="395020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345" y="1895452"/>
            <a:ext cx="3486110" cy="395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7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552" y="0"/>
            <a:ext cx="10058400" cy="1188720"/>
          </a:xfrm>
        </p:spPr>
        <p:txBody>
          <a:bodyPr/>
          <a:lstStyle/>
          <a:p>
            <a:r>
              <a:rPr lang="en-US" dirty="0" smtClean="0"/>
              <a:t>Model 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2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3498" y="1474938"/>
            <a:ext cx="3473629" cy="20790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59210"/>
            <a:ext cx="3473629" cy="25464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3040" y="4159210"/>
            <a:ext cx="1651085" cy="25464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9199" y="4159210"/>
            <a:ext cx="2682424" cy="25464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3974" y="4159210"/>
            <a:ext cx="2629035" cy="254648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59927" y="0"/>
            <a:ext cx="1578543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ROSES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555" y="3697545"/>
            <a:ext cx="392951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r>
              <a:rPr lang="en-US" dirty="0">
                <a:solidFill>
                  <a:schemeClr val="bg1"/>
                </a:solidFill>
              </a:rPr>
              <a:t>Images from the 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8286" y="999878"/>
            <a:ext cx="507023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Random image from the dataset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0" y="3679739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3178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4206240" y="0"/>
            <a:ext cx="36575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</a:rPr>
              <a:t>SUNFLOWER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305555" y="3697545"/>
            <a:ext cx="392951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/>
            </a:lvl1pPr>
          </a:lstStyle>
          <a:p>
            <a:pPr algn="ctr"/>
            <a:r>
              <a:rPr lang="en-US" dirty="0">
                <a:solidFill>
                  <a:schemeClr val="bg1"/>
                </a:solidFill>
              </a:rPr>
              <a:t>Images from the internet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858286" y="999878"/>
            <a:ext cx="507023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2400" b="1">
                <a:solidFill>
                  <a:schemeClr val="bg1"/>
                </a:solidFill>
              </a:defRPr>
            </a:lvl1pPr>
          </a:lstStyle>
          <a:p>
            <a:pPr algn="ctr"/>
            <a:r>
              <a:rPr lang="en-US" dirty="0"/>
              <a:t>Random image from the dataset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0" y="3679739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0127" y="1482291"/>
            <a:ext cx="2897204" cy="210948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584" y="4156938"/>
            <a:ext cx="2963556" cy="272209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3735" y="4244866"/>
            <a:ext cx="3719712" cy="2566788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1452" y="4244866"/>
            <a:ext cx="3846648" cy="2566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27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3552" y="1491345"/>
            <a:ext cx="5465052" cy="48235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206240" y="0"/>
            <a:ext cx="3657599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DANDELION</a:t>
            </a:r>
            <a:endParaRPr lang="en-US" sz="3600" b="1" dirty="0">
              <a:solidFill>
                <a:schemeClr val="bg1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-1" y="995467"/>
            <a:ext cx="12192000" cy="9625"/>
          </a:xfrm>
          <a:prstGeom prst="line">
            <a:avLst/>
          </a:prstGeom>
          <a:ln w="5715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09" y="1491346"/>
            <a:ext cx="5219359" cy="48235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860574" y="560321"/>
            <a:ext cx="592472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500" dirty="0" smtClean="0">
                <a:solidFill>
                  <a:srgbClr val="FF0000"/>
                </a:solidFill>
                <a:sym typeface="Wingdings" panose="05000000000000000000" pitchFamily="2" charset="2"/>
              </a:rPr>
              <a:t>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0906093" y="910608"/>
            <a:ext cx="572269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sz="8800" dirty="0" smtClean="0">
                <a:sym typeface="Wingdings" panose="05000000000000000000" pitchFamily="2" charset="2"/>
              </a:rPr>
              <a:t>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53053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rry Blossom 16x9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0001117.potx" id="{A8D831F9-2DA4-4700-B230-431725864604}" vid="{ED9A2A59-32A4-4461-8593-D9E87F204B18}"/>
    </a:ext>
  </a:extLst>
</a:theme>
</file>

<file path=ppt/theme/theme2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erryBlossom">
      <a:dk1>
        <a:srgbClr val="595959"/>
      </a:dk1>
      <a:lt1>
        <a:sysClr val="window" lastClr="FFFFFF"/>
      </a:lt1>
      <a:dk2>
        <a:srgbClr val="000000"/>
      </a:dk2>
      <a:lt2>
        <a:srgbClr val="F6F7E4"/>
      </a:lt2>
      <a:accent1>
        <a:srgbClr val="C44475"/>
      </a:accent1>
      <a:accent2>
        <a:srgbClr val="FA906A"/>
      </a:accent2>
      <a:accent3>
        <a:srgbClr val="FCB268"/>
      </a:accent3>
      <a:accent4>
        <a:srgbClr val="DB6B70"/>
      </a:accent4>
      <a:accent5>
        <a:srgbClr val="D680A5"/>
      </a:accent5>
      <a:accent6>
        <a:srgbClr val="BA7362"/>
      </a:accent6>
      <a:hlink>
        <a:srgbClr val="DB6B70"/>
      </a:hlink>
      <a:folHlink>
        <a:srgbClr val="969696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Cherry blossom nature presentation (widescreen)</Template>
  <TotalTime>1071</TotalTime>
  <Words>335</Words>
  <Application>Microsoft Office PowerPoint</Application>
  <PresentationFormat>Widescreen</PresentationFormat>
  <Paragraphs>86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Cambria</vt:lpstr>
      <vt:lpstr>Wingdings</vt:lpstr>
      <vt:lpstr>Cherry Blossom 16x9</vt:lpstr>
      <vt:lpstr>FINAL PROJECT Image recognition- Flowers dataset</vt:lpstr>
      <vt:lpstr>OUTLINE</vt:lpstr>
      <vt:lpstr>Data set- Description</vt:lpstr>
      <vt:lpstr>Machine Learning Models</vt:lpstr>
      <vt:lpstr>Machine Learning Models</vt:lpstr>
      <vt:lpstr>Model performance</vt:lpstr>
      <vt:lpstr>PowerPoint Presentation</vt:lpstr>
      <vt:lpstr>PowerPoint Presentation</vt:lpstr>
      <vt:lpstr>PowerPoint Presentation</vt:lpstr>
      <vt:lpstr>Hyper tuning Parameter: Epoch</vt:lpstr>
      <vt:lpstr>Hyper tuning Parameter: Batch Size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Microsoft account</dc:creator>
  <cp:lastModifiedBy>Microsoft account</cp:lastModifiedBy>
  <cp:revision>43</cp:revision>
  <dcterms:created xsi:type="dcterms:W3CDTF">2020-10-20T02:04:10Z</dcterms:created>
  <dcterms:modified xsi:type="dcterms:W3CDTF">2020-10-20T19:55:15Z</dcterms:modified>
</cp:coreProperties>
</file>